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3"/>
  </p:sldMasterIdLst>
  <p:sldIdLst>
    <p:sldId id="256" r:id="rId4"/>
    <p:sldId id="257" r:id="rId5"/>
    <p:sldId id="258" r:id="rId6"/>
    <p:sldId id="259" r:id="rId7"/>
    <p:sldId id="265" r:id="rId8"/>
    <p:sldId id="266" r:id="rId9"/>
    <p:sldId id="260" r:id="rId10"/>
    <p:sldId id="268" r:id="rId11"/>
    <p:sldId id="269" r:id="rId12"/>
    <p:sldId id="267" r:id="rId13"/>
    <p:sldId id="272" r:id="rId14"/>
    <p:sldId id="273" r:id="rId15"/>
    <p:sldId id="275" r:id="rId16"/>
    <p:sldId id="277" r:id="rId17"/>
    <p:sldId id="270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681"/>
    <a:srgbClr val="00FF00"/>
    <a:srgbClr val="7030A0"/>
    <a:srgbClr val="66FF66"/>
    <a:srgbClr val="DA0058"/>
    <a:srgbClr val="FD73A8"/>
    <a:srgbClr val="261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D4722-0CF7-3671-BD57-FCCAF61BFCAE}" v="2" dt="2024-11-07T02:23:46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0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3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9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8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2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5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58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esure.itch.io/pixel-arca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pink text&#10;&#10;Description automatically generated">
            <a:extLst>
              <a:ext uri="{FF2B5EF4-FFF2-40B4-BE49-F238E27FC236}">
                <a16:creationId xmlns:a16="http://schemas.microsoft.com/office/drawing/2014/main" id="{57B09E82-5013-697B-FC7B-1644B1597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-1"/>
            <a:ext cx="11904955" cy="669653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7030" y="6126851"/>
            <a:ext cx="9144000" cy="569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Shianne Lesure, Zuberi Thompson, Celeste Echols, Seohyeon Kim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Workshop Description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447648" y="2085648"/>
            <a:ext cx="6324951" cy="42473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Go to </a:t>
            </a:r>
            <a:r>
              <a:rPr lang="en-US" sz="2000">
                <a:solidFill>
                  <a:srgbClr val="7030A0"/>
                </a:solidFill>
                <a:latin typeface="Berlin Sans FB Dem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https://slesure.itch.io/pixel-arcade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.</a:t>
            </a:r>
            <a:endParaRPr lang="en-US">
              <a:solidFill>
                <a:srgbClr val="7030A0"/>
              </a:solidFill>
              <a:latin typeface="Berlin Sans FB Demi"/>
            </a:endParaRPr>
          </a:p>
          <a:p>
            <a:pPr marL="342900" indent="-342900">
              <a:buAutoNum type="arabicPeriod"/>
            </a:pPr>
            <a:endParaRPr lang="en-US">
              <a:solidFill>
                <a:srgbClr val="7030A0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Read the description under the game to understand the details.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When you're ready to play, click the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"Run game"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button.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Once the game loads, hit the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full screen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 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icon at the bottom right corner of the game view for the best experience.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Start by playing the assigned game.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If you finish early, feel free to explore and play the RGB paint game.</a:t>
            </a:r>
            <a:endParaRPr lang="en-US">
              <a:solidFill>
                <a:schemeClr val="bg1"/>
              </a:solidFill>
              <a:latin typeface="Berlin Sans FB Demi"/>
            </a:endParaRP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7D04C2-C846-83B1-9B1E-E94B5647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381" y="3803650"/>
            <a:ext cx="4035728" cy="223075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Content Placeholder 5" descr="A screenshot of a game&#10;&#10;Description automatically generated">
            <a:extLst>
              <a:ext uri="{FF2B5EF4-FFF2-40B4-BE49-F238E27FC236}">
                <a16:creationId xmlns:a16="http://schemas.microsoft.com/office/drawing/2014/main" id="{A4E7D9BF-B4DA-DE0A-9628-0C50DF278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53312" y="918686"/>
            <a:ext cx="4041775" cy="2172335"/>
          </a:xfr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01858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Tutorial Examples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56321E3-2ECD-2017-6BC3-ACE84FAC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16" b="2416"/>
          <a:stretch/>
        </p:blipFill>
        <p:spPr>
          <a:xfrm>
            <a:off x="371508" y="2365669"/>
            <a:ext cx="5724780" cy="3254158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Picture 5" descr="A screenshot of a question&#10;&#10;Description automatically generated">
            <a:extLst>
              <a:ext uri="{FF2B5EF4-FFF2-40B4-BE49-F238E27FC236}">
                <a16:creationId xmlns:a16="http://schemas.microsoft.com/office/drawing/2014/main" id="{FE0366A7-9538-707C-D66E-F0298B5D4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056" y="2348004"/>
            <a:ext cx="5423856" cy="328211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783786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Tutorial Examples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56321E3-2ECD-2017-6BC3-ACE84FAC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0" y="2337119"/>
            <a:ext cx="5373960" cy="3401857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Picture 5" descr="A screenshot of a quiz&#10;&#10;Description automatically generated">
            <a:extLst>
              <a:ext uri="{FF2B5EF4-FFF2-40B4-BE49-F238E27FC236}">
                <a16:creationId xmlns:a16="http://schemas.microsoft.com/office/drawing/2014/main" id="{FE0366A7-9538-707C-D66E-F0298B5D4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33" y="2337118"/>
            <a:ext cx="3855014" cy="3401858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887539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865"/>
            <a:ext cx="12192000" cy="1682410"/>
          </a:xfr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masis MT Pro Black"/>
              </a:rPr>
              <a:t>Try your best to win the game. Will get extra credit as well as one of the Awards below. Take a screenshot of your win screen for your professor. </a:t>
            </a:r>
            <a:endParaRPr lang="en-US" sz="28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3BD1EC7-C493-8960-B5D0-EB1674E2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9" y="2629169"/>
            <a:ext cx="5137031" cy="3900039"/>
          </a:xfrm>
          <a:prstGeom prst="rect">
            <a:avLst/>
          </a:prstGeom>
          <a:ln w="57150">
            <a:solidFill>
              <a:srgbClr val="FC3681"/>
            </a:solidFill>
          </a:ln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805259-C484-82C4-9C1C-7358505B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377" y="2641391"/>
            <a:ext cx="4888303" cy="3889975"/>
          </a:xfrm>
          <a:prstGeom prst="rect">
            <a:avLst/>
          </a:prstGeom>
          <a:ln w="57150">
            <a:solidFill>
              <a:srgbClr val="FC3681"/>
            </a:solidFill>
          </a:ln>
        </p:spPr>
      </p:pic>
    </p:spTree>
    <p:extLst>
      <p:ext uri="{BB962C8B-B14F-4D97-AF65-F5344CB8AC3E}">
        <p14:creationId xmlns:p14="http://schemas.microsoft.com/office/powerpoint/2010/main" val="93974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865"/>
            <a:ext cx="12192000" cy="1682410"/>
          </a:xfr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masis MT Pro Black"/>
              </a:rPr>
              <a:t>Try your best to win the game. Will get extra credit as well as one of the Awards below. Take a screenshot of your win screen for your professor. </a:t>
            </a:r>
            <a:endParaRPr lang="en-US" sz="28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7CF92D17-9389-9CDE-18C4-A771B6FF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5" y="2645434"/>
            <a:ext cx="4938285" cy="3810000"/>
          </a:xfrm>
          <a:prstGeom prst="rect">
            <a:avLst/>
          </a:prstGeom>
          <a:ln w="57150">
            <a:solidFill>
              <a:srgbClr val="00FF00"/>
            </a:solidFill>
          </a:ln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512EE7-34D8-738C-2C24-8C9C89F7B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61" y="2645434"/>
            <a:ext cx="4885204" cy="3810002"/>
          </a:xfrm>
          <a:prstGeom prst="rect">
            <a:avLst/>
          </a:prstGeom>
          <a:ln w="57150"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14586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30048F-16FB-7C43-B8DA-3AFBF78E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9658"/>
            <a:ext cx="12192000" cy="1682410"/>
          </a:xfr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Amasis MT Pro Black" panose="02040A040500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0410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090558D-2E7F-11DD-8EAE-425504D45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What is TAP?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838200" y="2220686"/>
            <a:ext cx="10515600" cy="3754874"/>
          </a:xfrm>
          <a:prstGeom prst="rect">
            <a:avLst/>
          </a:prstGeo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Technology Ambassador Program</a:t>
            </a:r>
            <a:r>
              <a:rPr lang="en-US" sz="2000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 </a:t>
            </a:r>
            <a:r>
              <a:rPr lang="en-US" sz="2000" b="1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(TAP)</a:t>
            </a: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 is a project-based class that provides a collaborative environment for students to work with their classmates on a semester-long project. Teams are allowed to use technologies of their own choice to aid in teaching their concepts. </a:t>
            </a: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TAP strives to increase participation in IT through numerous outreach activities and workshops that are designed to showcase the creative and fun side of technology.</a:t>
            </a:r>
            <a:endParaRPr lang="en-US" sz="2000">
              <a:solidFill>
                <a:schemeClr val="bg1"/>
              </a:solidFill>
              <a:latin typeface="Berlin Sans FB Demi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erlin Sans FB Dem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</a:rPr>
              <a:t>The goal of a TAP project is to create an interactive project that will engage and teach students about  technology concepts in a simple, easy to learn manner since they are often considered complex or confusing.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7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Goals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D94FB1-FC1E-4A00-CC04-C4608DBE2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838200" y="2220686"/>
            <a:ext cx="10515600" cy="3139321"/>
          </a:xfrm>
          <a:prstGeom prst="rect">
            <a:avLst/>
          </a:prstGeom>
          <a:solidFill>
            <a:srgbClr val="FD73A8"/>
          </a:solidFill>
          <a:ln w="57150">
            <a:solidFill>
              <a:srgbClr val="DA0058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project is geared towards teaching middle school students up to college level students about binary and decimal conversion.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study is being conducted to see if video games are a valid medium of instructing students on complex technical concepts. </a:t>
            </a:r>
            <a:endParaRPr lang="en-US">
              <a:solidFill>
                <a:schemeClr val="bg1"/>
              </a:solidFill>
              <a:latin typeface="Aptos" panose="02110004020202020204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study will also compare the effectiveness of in-person learning to online learning. </a:t>
            </a:r>
            <a:endParaRPr lang="en-US">
              <a:solidFill>
                <a:schemeClr val="bg1"/>
              </a:solidFill>
              <a:latin typeface="Aptos" panose="02110004020202020204"/>
              <a:ea typeface="+mn-lt"/>
              <a:cs typeface="+mn-lt"/>
            </a:endParaRPr>
          </a:p>
          <a:p>
            <a:endParaRPr lang="en-US" sz="2000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This project aims to be engaging for students so that they can learn binary through active learning without a lot of stress.</a:t>
            </a:r>
          </a:p>
        </p:txBody>
      </p:sp>
    </p:spTree>
    <p:extLst>
      <p:ext uri="{BB962C8B-B14F-4D97-AF65-F5344CB8AC3E}">
        <p14:creationId xmlns:p14="http://schemas.microsoft.com/office/powerpoint/2010/main" val="200395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Project Description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436255CF-008E-FAA2-EA61-4168E571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609886" y="2333297"/>
            <a:ext cx="6457949" cy="39703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i="0">
              <a:solidFill>
                <a:srgbClr val="1F2328"/>
              </a:solidFill>
              <a:effectLst/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Berlin Sans FB Demi" panose="020E0802020502020306" pitchFamily="34" charset="0"/>
              </a:rPr>
              <a:t>The project is built with Unity as the main technology.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Berlin Sans FB Demi" panose="020E0802020502020306" pitchFamily="34" charset="0"/>
              </a:rPr>
              <a:t>Unity is a popular cross-platform game engine used for developing 2D, 3D, AR, VR, and simulation-based projects.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Berlin Sans FB Demi" panose="020E0802020502020306" pitchFamily="34" charset="0"/>
              </a:rPr>
              <a:t>This technology was used to build an interactive 2D game that will instruct participants about the basics of binary.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1F2328"/>
              </a:solidFill>
              <a:latin typeface="Berlin Sans FB Demi" panose="020E0802020502020306" pitchFamily="34" charset="0"/>
            </a:endParaRPr>
          </a:p>
          <a:p>
            <a:endParaRPr lang="en-US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021A7-BD71-D075-BF6D-EADEF1471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831" y="1170986"/>
            <a:ext cx="4148696" cy="2258014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C576E-A40B-8083-4228-365A3391E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865" y="4179956"/>
            <a:ext cx="4038627" cy="215929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42422-F9DB-75F7-38AF-3FC754D72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43" y="4313400"/>
            <a:ext cx="3712362" cy="20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 panose="02040A04050005020304" pitchFamily="18" charset="0"/>
              </a:rPr>
              <a:t>What is Pixel Arcade?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540861" y="2685469"/>
            <a:ext cx="3544974" cy="31393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b="0" i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Pixel Arcade </a:t>
            </a:r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is an interactive 2D arcade game that will teach about the basics of binary through the 3 mini games at display.</a:t>
            </a:r>
          </a:p>
          <a:p>
            <a:pPr algn="ctr"/>
            <a:endParaRPr lang="en-US" b="0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Binary Maze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Planet 01000010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RGB Paint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video game machine with text&#10;&#10;Description automatically generated">
            <a:extLst>
              <a:ext uri="{FF2B5EF4-FFF2-40B4-BE49-F238E27FC236}">
                <a16:creationId xmlns:a16="http://schemas.microsoft.com/office/drawing/2014/main" id="{035D4303-CBA6-BF85-55DA-7694E4EC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54" y="1714499"/>
            <a:ext cx="7230343" cy="4095751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0160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400474" y="3923497"/>
            <a:ext cx="3437451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A 3-level game where the user goes through a maze and must answer all the questions before moving on to the next level.</a:t>
            </a:r>
            <a:endParaRPr lang="en-US" b="0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B874F1D-D324-17C9-B53B-3511C964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008" y="1493697"/>
            <a:ext cx="3359884" cy="1889935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8DBC28E-22BB-F8A9-21CB-8FD0AA86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699" y="1500223"/>
            <a:ext cx="3428043" cy="1928274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66E4-9821-53BF-7FB8-FC1699A26728}"/>
              </a:ext>
            </a:extLst>
          </p:cNvPr>
          <p:cNvSpPr txBox="1"/>
          <p:nvPr/>
        </p:nvSpPr>
        <p:spPr>
          <a:xfrm>
            <a:off x="4269873" y="3920486"/>
            <a:ext cx="3437451" cy="1754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Berlin Sans FB Demi"/>
              </a:rPr>
              <a:t>A game where the </a:t>
            </a:r>
            <a:r>
              <a:rPr lang="en-US" b="1" dirty="0">
                <a:solidFill>
                  <a:schemeClr val="bg1"/>
                </a:solidFill>
                <a:latin typeface="Berlin Sans FB Demi"/>
              </a:rPr>
              <a:t>users will answer questions about binary with various difficulty to see if they can beat the NPC at traversing the board and get back home.</a:t>
            </a:r>
            <a:endParaRPr lang="en-US" b="1" i="0" dirty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30A1E-621A-7471-5661-8DE88682223B}"/>
              </a:ext>
            </a:extLst>
          </p:cNvPr>
          <p:cNvSpPr txBox="1"/>
          <p:nvPr/>
        </p:nvSpPr>
        <p:spPr>
          <a:xfrm>
            <a:off x="8324699" y="3925354"/>
            <a:ext cx="3437451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Berlin Sans FB Demi"/>
              </a:rPr>
              <a:t> A game where the user will plug in some numbers for the RGB chart which will then produce a random color for them to draw with on their canvas. This will only open </a:t>
            </a:r>
            <a:r>
              <a:rPr lang="en-US" b="1">
                <a:solidFill>
                  <a:schemeClr val="bg1"/>
                </a:solidFill>
                <a:latin typeface="Berlin Sans FB Demi"/>
              </a:rPr>
              <a:t>when </a:t>
            </a:r>
            <a:r>
              <a:rPr lang="en-US" b="1" i="0">
                <a:solidFill>
                  <a:schemeClr val="bg1"/>
                </a:solidFill>
                <a:effectLst/>
                <a:latin typeface="Berlin Sans FB Demi"/>
              </a:rPr>
              <a:t>you have at least played one of the games</a:t>
            </a:r>
            <a:endParaRPr lang="en-US" b="0" i="0">
              <a:solidFill>
                <a:schemeClr val="bg1"/>
              </a:solidFill>
              <a:effectLst/>
              <a:latin typeface="Berlin Sans FB Dem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C8AC2-A803-B001-80F7-74BBE1A6AED8}"/>
              </a:ext>
            </a:extLst>
          </p:cNvPr>
          <p:cNvSpPr txBox="1"/>
          <p:nvPr/>
        </p:nvSpPr>
        <p:spPr>
          <a:xfrm>
            <a:off x="400474" y="585850"/>
            <a:ext cx="34374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BINARY MAZE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2557E6-68E9-830E-7C8C-20BCFA850929}"/>
              </a:ext>
            </a:extLst>
          </p:cNvPr>
          <p:cNvSpPr txBox="1"/>
          <p:nvPr/>
        </p:nvSpPr>
        <p:spPr>
          <a:xfrm>
            <a:off x="8343710" y="585850"/>
            <a:ext cx="34374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Berlin Sans FB Demi" panose="020E0802020502020306" pitchFamily="34" charset="0"/>
              </a:rPr>
              <a:t>RGB PAINT</a:t>
            </a:r>
            <a:endParaRPr lang="en-US" b="0" i="0">
              <a:solidFill>
                <a:schemeClr val="bg1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54EAB-0CCA-A31E-0428-3616F46C559C}"/>
              </a:ext>
            </a:extLst>
          </p:cNvPr>
          <p:cNvSpPr txBox="1"/>
          <p:nvPr/>
        </p:nvSpPr>
        <p:spPr>
          <a:xfrm>
            <a:off x="4332008" y="585850"/>
            <a:ext cx="343745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Berlin Sans FB Demi" panose="020E0802020502020306" pitchFamily="34" charset="0"/>
              </a:rPr>
              <a:t>PLANET 01000010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5052D-FE02-9D5A-DA15-9FD0E52D6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10" y="1472428"/>
            <a:ext cx="3431188" cy="1932471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2900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Introduction to Binary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681493" y="2350691"/>
            <a:ext cx="5540865" cy="3416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Binary is a number system that uses only two digits: 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0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 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and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It’s the foundation of all computer systems.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Each binary digit is called a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bit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Example: Binary numbers like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101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represent values in the same way decimal numbers do but using only 0s and 1s.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Picture 14" descr="Image result for binary">
            <a:extLst>
              <a:ext uri="{FF2B5EF4-FFF2-40B4-BE49-F238E27FC236}">
                <a16:creationId xmlns:a16="http://schemas.microsoft.com/office/drawing/2014/main" id="{3D42D57F-07E6-1345-7C70-1AE0AD7D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43" y="1846211"/>
            <a:ext cx="4937953" cy="3162542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244249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Amasis MT Pro Black"/>
              </a:rPr>
              <a:t>How Binary Works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519568" y="2522141"/>
            <a:ext cx="5540865" cy="31393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Binary Place Values:</a:t>
            </a:r>
            <a:endParaRPr lang="en-US">
              <a:solidFill>
                <a:srgbClr val="7030A0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 b="1">
              <a:solidFill>
                <a:srgbClr val="7030A0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Each place in a binary number represents a power of 2.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Starting from the right, the first position is: 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2</a:t>
            </a:r>
            <a:r>
              <a:rPr lang="en-US" baseline="30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0 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= 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, then 2</a:t>
            </a:r>
            <a:r>
              <a:rPr lang="en-US" baseline="30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 = 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2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,  2</a:t>
            </a:r>
            <a:r>
              <a:rPr lang="en-US" baseline="30000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2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 = 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4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, and so on.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Example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: The binary number </a:t>
            </a:r>
            <a:r>
              <a:rPr lang="en-US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10000111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equals: </a:t>
            </a:r>
          </a:p>
          <a:p>
            <a:endParaRPr lang="en-US">
              <a:solidFill>
                <a:schemeClr val="bg1"/>
              </a:solidFill>
              <a:latin typeface="Aptos" panose="02110004020202020204"/>
            </a:endParaRPr>
          </a:p>
        </p:txBody>
      </p:sp>
      <p:pic>
        <p:nvPicPr>
          <p:cNvPr id="4" name="Picture 3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4094355B-7723-A6A2-FAE0-73C066B5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93" r="171" b="33791"/>
          <a:stretch/>
        </p:blipFill>
        <p:spPr>
          <a:xfrm>
            <a:off x="6234141" y="3428292"/>
            <a:ext cx="5774959" cy="3088679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pic>
        <p:nvPicPr>
          <p:cNvPr id="8" name="Picture 7" descr="A diagram of numbers and symbols&#10;&#10;Description automatically generated">
            <a:extLst>
              <a:ext uri="{FF2B5EF4-FFF2-40B4-BE49-F238E27FC236}">
                <a16:creationId xmlns:a16="http://schemas.microsoft.com/office/drawing/2014/main" id="{9C5854BD-0F8E-0887-4AE1-67D5D6F8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81" y="949385"/>
            <a:ext cx="5816594" cy="1279463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681AB-C14E-C727-7C2C-6FEA349DF9E9}"/>
              </a:ext>
            </a:extLst>
          </p:cNvPr>
          <p:cNvSpPr txBox="1"/>
          <p:nvPr/>
        </p:nvSpPr>
        <p:spPr>
          <a:xfrm>
            <a:off x="7118405" y="2703711"/>
            <a:ext cx="418621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Berlin Sans FB Demi"/>
              </a:rPr>
              <a:t>Example</a:t>
            </a:r>
            <a:r>
              <a:rPr lang="en-US" sz="2800">
                <a:solidFill>
                  <a:schemeClr val="bg1"/>
                </a:solidFill>
              </a:rPr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5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1053-5D0B-7B55-9D53-C204C8F8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97" y="278315"/>
            <a:ext cx="5251316" cy="1807305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masis MT Pro Black"/>
              </a:rPr>
              <a:t>Converting Decimal to Binary</a:t>
            </a:r>
          </a:p>
        </p:txBody>
      </p:sp>
      <p:pic>
        <p:nvPicPr>
          <p:cNvPr id="5" name="Content Placeholder 4" descr="A black background with colorful triangles and squares&#10;&#10;Description automatically generated">
            <a:extLst>
              <a:ext uri="{FF2B5EF4-FFF2-40B4-BE49-F238E27FC236}">
                <a16:creationId xmlns:a16="http://schemas.microsoft.com/office/drawing/2014/main" id="{027CBCA5-B301-D326-8BFC-A726DBC0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r="209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07EF0-D1DC-07D2-15E3-1367F5ABA90A}"/>
              </a:ext>
            </a:extLst>
          </p:cNvPr>
          <p:cNvSpPr txBox="1"/>
          <p:nvPr/>
        </p:nvSpPr>
        <p:spPr>
          <a:xfrm>
            <a:off x="681493" y="2350691"/>
            <a:ext cx="5540865" cy="258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To convert a decimal number to binary: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Find the highest power of 2 that fits into the number.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Subtract that value and repeat for the remainder.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latin typeface="Berlin Sans FB Demi"/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Example:</a:t>
            </a:r>
            <a:endParaRPr lang="en-US">
              <a:solidFill>
                <a:schemeClr val="bg1"/>
              </a:solidFill>
              <a:latin typeface="Berlin Sans FB Demi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Convert </a:t>
            </a:r>
            <a:r>
              <a:rPr lang="en-US" b="1">
                <a:solidFill>
                  <a:srgbClr val="7030A0"/>
                </a:solidFill>
                <a:latin typeface="Berlin Sans FB Demi"/>
                <a:ea typeface="+mn-lt"/>
                <a:cs typeface="+mn-lt"/>
              </a:rPr>
              <a:t>9</a:t>
            </a:r>
            <a:r>
              <a:rPr lang="en-US">
                <a:solidFill>
                  <a:schemeClr val="bg1"/>
                </a:solidFill>
                <a:latin typeface="Berlin Sans FB Demi"/>
                <a:ea typeface="+mn-lt"/>
                <a:cs typeface="+mn-lt"/>
              </a:rPr>
              <a:t> to binary:</a:t>
            </a:r>
            <a:endParaRPr lang="en-US">
              <a:solidFill>
                <a:srgbClr val="7030A0"/>
              </a:solidFill>
              <a:latin typeface="Berlin Sans FB Demi"/>
            </a:endParaRPr>
          </a:p>
        </p:txBody>
      </p:sp>
      <p:pic>
        <p:nvPicPr>
          <p:cNvPr id="8" name="Picture 7" descr="Convert Binary to Decimal using Recursion in Java - Javacodepoint">
            <a:extLst>
              <a:ext uri="{FF2B5EF4-FFF2-40B4-BE49-F238E27FC236}">
                <a16:creationId xmlns:a16="http://schemas.microsoft.com/office/drawing/2014/main" id="{C56321E3-2ECD-2017-6BC3-ACE84FAC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679" y="2064976"/>
            <a:ext cx="4640469" cy="2726943"/>
          </a:xfrm>
          <a:prstGeom prst="rect">
            <a:avLst/>
          </a:prstGeom>
          <a:ln w="57150">
            <a:solidFill>
              <a:srgbClr val="66FF66"/>
            </a:solidFill>
          </a:ln>
        </p:spPr>
      </p:pic>
    </p:spTree>
    <p:extLst>
      <p:ext uri="{BB962C8B-B14F-4D97-AF65-F5344CB8AC3E}">
        <p14:creationId xmlns:p14="http://schemas.microsoft.com/office/powerpoint/2010/main" val="69823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AE14E05BA3DB4BADF93576D7EBC739" ma:contentTypeVersion="12" ma:contentTypeDescription="Create a new document." ma:contentTypeScope="" ma:versionID="bb60aeb722e31fe9e578dbbed9364e35">
  <xsd:schema xmlns:xsd="http://www.w3.org/2001/XMLSchema" xmlns:xs="http://www.w3.org/2001/XMLSchema" xmlns:p="http://schemas.microsoft.com/office/2006/metadata/properties" xmlns:ns2="a24598a7-0512-4981-9f91-16f150d70df9" xmlns:ns3="721b072c-6c34-4a6c-9bc1-1f2e59fc7ac1" targetNamespace="http://schemas.microsoft.com/office/2006/metadata/properties" ma:root="true" ma:fieldsID="aab70b8ac5d9cc46fdb942746686915e" ns2:_="" ns3:_="">
    <xsd:import namespace="a24598a7-0512-4981-9f91-16f150d70df9"/>
    <xsd:import namespace="721b072c-6c34-4a6c-9bc1-1f2e59fc7a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598a7-0512-4981-9f91-16f150d70d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e7bbd82-a07b-43cc-adda-fdf53e5b0f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b072c-6c34-4a6c-9bc1-1f2e59fc7ac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6ed5a79-2be6-4b82-84f8-e595ea997f41}" ma:internalName="TaxCatchAll" ma:showField="CatchAllData" ma:web="721b072c-6c34-4a6c-9bc1-1f2e59fc7a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DF698F-48CC-4092-909A-EF1544BDBC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FFE3F-F61B-4C8E-B934-BBE95A5D7F51}">
  <ds:schemaRefs>
    <ds:schemaRef ds:uri="721b072c-6c34-4a6c-9bc1-1f2e59fc7ac1"/>
    <ds:schemaRef ds:uri="a24598a7-0512-4981-9f91-16f150d70d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706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Amasis MT Pro Black</vt:lpstr>
      <vt:lpstr>Aptos</vt:lpstr>
      <vt:lpstr>Aptos Display</vt:lpstr>
      <vt:lpstr>Arial</vt:lpstr>
      <vt:lpstr>Berlin Sans FB Demi</vt:lpstr>
      <vt:lpstr>Lato</vt:lpstr>
      <vt:lpstr>Office Theme</vt:lpstr>
      <vt:lpstr>PowerPoint Presentation</vt:lpstr>
      <vt:lpstr>What is TAP?</vt:lpstr>
      <vt:lpstr>Goals</vt:lpstr>
      <vt:lpstr>Project Description</vt:lpstr>
      <vt:lpstr>What is Pixel Arcade?</vt:lpstr>
      <vt:lpstr>PowerPoint Presentation</vt:lpstr>
      <vt:lpstr>Introduction to Binary</vt:lpstr>
      <vt:lpstr>How Binary Works</vt:lpstr>
      <vt:lpstr>Converting Decimal to Binary</vt:lpstr>
      <vt:lpstr>Workshop Description</vt:lpstr>
      <vt:lpstr>Tutorial Examples</vt:lpstr>
      <vt:lpstr>Tutorial Examples</vt:lpstr>
      <vt:lpstr>Try your best to win the game. Will get extra credit as well as one of the Awards below. Take a screenshot of your win screen for your professor. </vt:lpstr>
      <vt:lpstr>Try your best to win the game. Will get extra credit as well as one of the Awards below. Take a screenshot of your win screen for your professor. 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Shianne Lesure</cp:lastModifiedBy>
  <cp:revision>65</cp:revision>
  <dcterms:created xsi:type="dcterms:W3CDTF">2024-10-14T12:33:13Z</dcterms:created>
  <dcterms:modified xsi:type="dcterms:W3CDTF">2024-12-10T22:32:29Z</dcterms:modified>
</cp:coreProperties>
</file>